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85" r:id="rId4"/>
    <p:sldId id="270" r:id="rId5"/>
    <p:sldId id="271" r:id="rId6"/>
    <p:sldId id="272" r:id="rId7"/>
    <p:sldId id="273" r:id="rId8"/>
    <p:sldId id="279" r:id="rId9"/>
    <p:sldId id="280" r:id="rId10"/>
    <p:sldId id="282" r:id="rId11"/>
    <p:sldId id="283" r:id="rId12"/>
    <p:sldId id="28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D2"/>
    <a:srgbClr val="FA1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6E6D-D9AE-46C2-AF63-2139725D1DA8}" type="datetimeFigureOut">
              <a:rPr lang="ru-RU" smtClean="0"/>
              <a:pPr/>
              <a:t>31.08.2024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C049-5671-4362-AE8A-FA22EE3DE3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20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6E6D-D9AE-46C2-AF63-2139725D1DA8}" type="datetimeFigureOut">
              <a:rPr lang="ru-RU" smtClean="0"/>
              <a:pPr/>
              <a:t>31.08.2024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C049-5671-4362-AE8A-FA22EE3DE3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27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6E6D-D9AE-46C2-AF63-2139725D1DA8}" type="datetimeFigureOut">
              <a:rPr lang="ru-RU" smtClean="0"/>
              <a:pPr/>
              <a:t>31.08.2024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C049-5671-4362-AE8A-FA22EE3DE3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43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6E6D-D9AE-46C2-AF63-2139725D1DA8}" type="datetimeFigureOut">
              <a:rPr lang="ru-RU" smtClean="0"/>
              <a:pPr/>
              <a:t>31.08.2024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C049-5671-4362-AE8A-FA22EE3DE3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911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6E6D-D9AE-46C2-AF63-2139725D1DA8}" type="datetimeFigureOut">
              <a:rPr lang="ru-RU" smtClean="0"/>
              <a:pPr/>
              <a:t>31.08.2024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C049-5671-4362-AE8A-FA22EE3DE3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42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6E6D-D9AE-46C2-AF63-2139725D1DA8}" type="datetimeFigureOut">
              <a:rPr lang="ru-RU" smtClean="0"/>
              <a:pPr/>
              <a:t>31.08.2024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C049-5671-4362-AE8A-FA22EE3DE3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983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6E6D-D9AE-46C2-AF63-2139725D1DA8}" type="datetimeFigureOut">
              <a:rPr lang="ru-RU" smtClean="0"/>
              <a:pPr/>
              <a:t>31.08.2024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C049-5671-4362-AE8A-FA22EE3DE3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735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6E6D-D9AE-46C2-AF63-2139725D1DA8}" type="datetimeFigureOut">
              <a:rPr lang="ru-RU" smtClean="0"/>
              <a:pPr/>
              <a:t>31.08.2024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C049-5671-4362-AE8A-FA22EE3DE3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19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6E6D-D9AE-46C2-AF63-2139725D1DA8}" type="datetimeFigureOut">
              <a:rPr lang="ru-RU" smtClean="0"/>
              <a:pPr/>
              <a:t>31.08.2024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C049-5671-4362-AE8A-FA22EE3DE3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202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6E6D-D9AE-46C2-AF63-2139725D1DA8}" type="datetimeFigureOut">
              <a:rPr lang="ru-RU" smtClean="0"/>
              <a:pPr/>
              <a:t>31.08.2024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C049-5671-4362-AE8A-FA22EE3DE3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269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6E6D-D9AE-46C2-AF63-2139725D1DA8}" type="datetimeFigureOut">
              <a:rPr lang="ru-RU" smtClean="0"/>
              <a:pPr/>
              <a:t>31.08.2024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9C049-5671-4362-AE8A-FA22EE3DE3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30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56E6D-D9AE-46C2-AF63-2139725D1DA8}" type="datetimeFigureOut">
              <a:rPr lang="ru-RU" smtClean="0"/>
              <a:pPr/>
              <a:t>31.08.2024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9C049-5671-4362-AE8A-FA22EE3DE3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05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84" y="-76200"/>
            <a:ext cx="12229084" cy="77820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40107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5627716"/>
            <a:ext cx="12192000" cy="124117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" y="34050"/>
            <a:ext cx="1089347" cy="12987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342" y="140583"/>
            <a:ext cx="1141784" cy="10856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462979" y="108910"/>
            <a:ext cx="7266041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МОСКОВСКОЕ ВЫСШЕЕ ОБЩЕВОЙСКОВОЕ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КОМАНДНОЕ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Москва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5066" y="5845919"/>
            <a:ext cx="9144000" cy="93406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КОЛЫБЕЛЬ ВОЕННОЙ ЭЛИТЫ 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ВООРУЖЕННЫХ СИЛ РОССИЙСКОЙ ФЕДЕРАЦИИ</a:t>
            </a:r>
            <a:endParaRPr lang="ru-RU" sz="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775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arents\Desktop\Образцы оружия\imag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90925" cy="12668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93572" y="116378"/>
            <a:ext cx="7747461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МИНИМАЛЬНЫЕ БАЛЛЫ ЕГЭ, </a:t>
            </a:r>
          </a:p>
          <a:p>
            <a:pPr algn="ctr"/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ДЛЯ ПОСТУПЛЕНИЯ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(ПРОФИЛЬНЫЙ УРОВЕНЬ) 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БАЛЛОВ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ОБЩЕСТВОЗНАНИЕ 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БАЛЛА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ВСТУПИТЕЛЬНОЕ ИСПЫТАНИЕ</a:t>
            </a:r>
          </a:p>
          <a:p>
            <a:pPr algn="ctr"/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ФИЗИЧЕСКОЙ ПОДГОТОВКЕ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БЫСТРОТА –  бег 100 метров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ВЫНОСЛИВОСТЬ –  бег 3 км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СИЛА – подтягивание на перекладине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arents\Desktop\Образцы оружия\imag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90925" cy="1266825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34" y="177858"/>
            <a:ext cx="2157602" cy="25722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315" name="Picture 3" descr="C:\Users\parents\Desktop\Образцы оружия\sv-big.jpg"/>
          <p:cNvPicPr>
            <a:picLocks noChangeAspect="1" noChangeArrowheads="1"/>
          </p:cNvPicPr>
          <p:nvPr/>
        </p:nvPicPr>
        <p:blipFill>
          <a:blip r:embed="rId4"/>
          <a:srcRect l="20226" t="10027" r="21953"/>
          <a:stretch>
            <a:fillRect/>
          </a:stretch>
        </p:blipFill>
        <p:spPr bwMode="auto">
          <a:xfrm>
            <a:off x="2951545" y="277791"/>
            <a:ext cx="2164466" cy="2388794"/>
          </a:xfrm>
          <a:prstGeom prst="rect">
            <a:avLst/>
          </a:prstGeom>
          <a:noFill/>
        </p:spPr>
      </p:pic>
      <p:pic>
        <p:nvPicPr>
          <p:cNvPr id="13316" name="Picture 4" descr="C:\Users\parents\Desktop\Образцы оружия\gerb_ministerstva_oboron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33349" y="190501"/>
            <a:ext cx="4039129" cy="261937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77792" y="2997843"/>
            <a:ext cx="11586258" cy="353027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Московское высшее общевойсковое командное училище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109380, г. Москва, улица Головачева, 2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Телефон/Факс: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8 (499) 175-82-45</a:t>
            </a:r>
          </a:p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mvoku@mil.ru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mvoku.mil.ru</a:t>
            </a:r>
          </a:p>
          <a:p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-канал: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@mosvoku23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842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612669"/>
            <a:ext cx="12192000" cy="265271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231178"/>
            <a:ext cx="12192000" cy="263770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13" y="1691776"/>
            <a:ext cx="2682657" cy="31982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342" y="140583"/>
            <a:ext cx="1141784" cy="10856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462979" y="395232"/>
            <a:ext cx="7266041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МОСКОВСКОЕ ВЫСШЕЕ ОБЩЕВОЙСКОВОЕ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КОМАНДНОЕ УЧИЛИЩЕ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8441" y="5180719"/>
            <a:ext cx="9144000" cy="93406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КОЛЫБЕЛЬ ВОЕННОЙ ЭЛИТЫ 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ВООРУЖЕННЫХ СИЛ РОССИЙСКОЙ ФЕДЕРАЦИИ</a:t>
            </a:r>
            <a:endParaRPr lang="ru-RU" sz="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43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parents\Desktop\Образцы оружия\orthostatic-tabl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37753"/>
            <a:ext cx="12192000" cy="3941336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70"/>
          <a:stretch/>
        </p:blipFill>
        <p:spPr>
          <a:xfrm>
            <a:off x="4911635" y="33453"/>
            <a:ext cx="5068389" cy="12499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284" y="131809"/>
            <a:ext cx="827294" cy="9862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205740"/>
            <a:ext cx="5227320" cy="403133"/>
          </a:xfrm>
          <a:prstGeom prst="rect">
            <a:avLst/>
          </a:prstGeom>
          <a:solidFill>
            <a:srgbClr val="FA1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2547"/>
            <a:ext cx="5372100" cy="421423"/>
          </a:xfrm>
          <a:prstGeom prst="rect">
            <a:avLst/>
          </a:prstGeom>
          <a:solidFill>
            <a:srgbClr val="00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чем актуальность нашей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19" y="163290"/>
            <a:ext cx="883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7246" y="1457197"/>
            <a:ext cx="4037013" cy="1298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Вооруженные силы России проводят СВО, ведут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силами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 НАТО, роль офицера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борьбе наиважнейшая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2" descr="https://solenka.info/wp-content/uploads/2023/02/22-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r="24042"/>
          <a:stretch/>
        </p:blipFill>
        <p:spPr bwMode="auto">
          <a:xfrm>
            <a:off x="175498" y="3161185"/>
            <a:ext cx="3741903" cy="28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560112" y="1457197"/>
            <a:ext cx="3270628" cy="1298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Обоснованное решение, принятое сегодня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залог вашего достойного будущего.</a:t>
            </a:r>
          </a:p>
        </p:txBody>
      </p:sp>
      <p:pic>
        <p:nvPicPr>
          <p:cNvPr id="8" name="Picture 4" descr="https://hub.ldpr.ru/media/images/ae8ccc9bb28905dadad5813c2ffb738e79793d55d9a829ef7a92bf8f45cc522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8637"/>
          <a:stretch/>
        </p:blipFill>
        <p:spPr bwMode="auto">
          <a:xfrm>
            <a:off x="4157315" y="3161185"/>
            <a:ext cx="3725693" cy="283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8244140" y="1457197"/>
            <a:ext cx="3608960" cy="1298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никогда возросла потребность в офицерских кадрах, готовых встать на защиту своей Родины.</a:t>
            </a:r>
          </a:p>
        </p:txBody>
      </p:sp>
      <p:pic>
        <p:nvPicPr>
          <p:cNvPr id="1032" name="Picture 8" descr="https://mvoku.mil.ru/upload/site30/document_images/MosVOKU-02.08.2021-1200_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/>
          <a:stretch/>
        </p:blipFill>
        <p:spPr bwMode="auto">
          <a:xfrm>
            <a:off x="8083685" y="3150226"/>
            <a:ext cx="3984980" cy="28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066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parents\Desktop\Образцы оружия\orthostatic-tabl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64252"/>
            <a:ext cx="12192000" cy="4414837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70"/>
          <a:stretch/>
        </p:blipFill>
        <p:spPr>
          <a:xfrm>
            <a:off x="4911635" y="33453"/>
            <a:ext cx="5068389" cy="12499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284" y="131809"/>
            <a:ext cx="827294" cy="9862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205740"/>
            <a:ext cx="5227320" cy="403133"/>
          </a:xfrm>
          <a:prstGeom prst="rect">
            <a:avLst/>
          </a:prstGeom>
          <a:solidFill>
            <a:srgbClr val="FA1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" y="682547"/>
            <a:ext cx="7072009" cy="421423"/>
          </a:xfrm>
          <a:prstGeom prst="rect">
            <a:avLst/>
          </a:prstGeom>
          <a:solidFill>
            <a:srgbClr val="00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Духовно-нравственные основы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жизни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19" y="163290"/>
            <a:ext cx="883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Кремлёвские курсанты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4061" y="1449191"/>
            <a:ext cx="5262664" cy="8164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1.Сознание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личной высокой ответственности за защиту Родины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34061" y="2476285"/>
            <a:ext cx="5262666" cy="14373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2.Войсковое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товарищество. Самых преданных друзей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встретите только среди курсантов,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которыми пройдете весь путь бок 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защищая друг друга.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34060" y="4223967"/>
            <a:ext cx="5262665" cy="20601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3.Постоянная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учеба и самосовершенствование, развитие дисциплины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упорства, а также яркие события в жизни любого офицера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ракетные стрельбы, боевые походы,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Параде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др.)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2.wp.com/spektr.press/wp-content/uploads/47RS170509A7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" b="559"/>
          <a:stretch/>
        </p:blipFill>
        <p:spPr bwMode="auto">
          <a:xfrm>
            <a:off x="5729641" y="1683598"/>
            <a:ext cx="6259825" cy="441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23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parents\Desktop\Образцы оружия\255800f4b09a5e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7598"/>
            <a:ext cx="1981200" cy="1981200"/>
          </a:xfrm>
          <a:prstGeom prst="rect">
            <a:avLst/>
          </a:prstGeom>
          <a:noFill/>
        </p:spPr>
      </p:pic>
      <p:pic>
        <p:nvPicPr>
          <p:cNvPr id="24" name="Picture 4" descr="C:\Users\parents\Desktop\Образцы оружия\orthostatic-table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43163"/>
            <a:ext cx="12192000" cy="4414837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70"/>
          <a:stretch/>
        </p:blipFill>
        <p:spPr>
          <a:xfrm>
            <a:off x="4911635" y="33453"/>
            <a:ext cx="5068389" cy="12499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284" y="131809"/>
            <a:ext cx="827294" cy="9862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205740"/>
            <a:ext cx="5227320" cy="403133"/>
          </a:xfrm>
          <a:prstGeom prst="rect">
            <a:avLst/>
          </a:prstGeom>
          <a:solidFill>
            <a:srgbClr val="FA1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2547"/>
            <a:ext cx="5227320" cy="421423"/>
          </a:xfrm>
          <a:prstGeom prst="rect">
            <a:avLst/>
          </a:prstGeom>
          <a:solidFill>
            <a:srgbClr val="00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нашем училище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19" y="163290"/>
            <a:ext cx="883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в МВОКУ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08316" y="2547258"/>
            <a:ext cx="3450769" cy="40277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училища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01889" y="1273627"/>
            <a:ext cx="4611668" cy="1169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можно почитать более подробную информацию о нашем учебном заведении и условиях поступления?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246709" y="2571903"/>
            <a:ext cx="4320222" cy="40277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-канал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 rot="2440825">
            <a:off x="3574026" y="1741659"/>
            <a:ext cx="380694" cy="780234"/>
          </a:xfrm>
          <a:prstGeom prst="downArrow">
            <a:avLst>
              <a:gd name="adj1" fmla="val 20714"/>
              <a:gd name="adj2" fmla="val 54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 rot="18882249">
            <a:off x="9152691" y="1622582"/>
            <a:ext cx="415336" cy="851233"/>
          </a:xfrm>
          <a:prstGeom prst="downArrow">
            <a:avLst>
              <a:gd name="adj1" fmla="val 20714"/>
              <a:gd name="adj2" fmla="val 54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24" y="3110875"/>
            <a:ext cx="3374485" cy="337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Telegram-канал.jpeg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Y"/>
          </a:p>
        </p:txBody>
      </p:sp>
      <p:sp>
        <p:nvSpPr>
          <p:cNvPr id="4" name="AutoShape 6" descr="Telegram-канал.jpeg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Y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0" b="23234"/>
          <a:stretch/>
        </p:blipFill>
        <p:spPr bwMode="auto">
          <a:xfrm>
            <a:off x="7724284" y="3110875"/>
            <a:ext cx="3429000" cy="347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06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70"/>
          <a:stretch/>
        </p:blipFill>
        <p:spPr>
          <a:xfrm>
            <a:off x="4911635" y="33453"/>
            <a:ext cx="5068389" cy="12499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284" y="131809"/>
            <a:ext cx="827294" cy="9862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194854"/>
            <a:ext cx="5227320" cy="403133"/>
          </a:xfrm>
          <a:prstGeom prst="rect">
            <a:avLst/>
          </a:prstGeom>
          <a:solidFill>
            <a:srgbClr val="FA1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2547"/>
            <a:ext cx="5227320" cy="421423"/>
          </a:xfrm>
          <a:prstGeom prst="rect">
            <a:avLst/>
          </a:prstGeom>
          <a:solidFill>
            <a:srgbClr val="00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обучения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19" y="163290"/>
            <a:ext cx="883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в МВОКУ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3908" y="1940522"/>
            <a:ext cx="3956785" cy="12843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объеме ГОСТ по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"Управление персоналом"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89063" y="3597175"/>
            <a:ext cx="2574262" cy="1167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"Применение мотострелковых подразделений"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096720" y="1940522"/>
            <a:ext cx="3239208" cy="8026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Военно-специальная подготовка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 rot="2440825">
            <a:off x="3680800" y="1108529"/>
            <a:ext cx="380694" cy="780234"/>
          </a:xfrm>
          <a:prstGeom prst="downArrow">
            <a:avLst>
              <a:gd name="adj1" fmla="val 20714"/>
              <a:gd name="adj2" fmla="val 54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 rot="18882249">
            <a:off x="7167377" y="1082311"/>
            <a:ext cx="419278" cy="832677"/>
          </a:xfrm>
          <a:prstGeom prst="downArrow">
            <a:avLst>
              <a:gd name="adj1" fmla="val 20714"/>
              <a:gd name="adj2" fmla="val 54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231677" y="3597175"/>
            <a:ext cx="2574262" cy="1167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"Применение подразделений военной полиции"</a:t>
            </a:r>
          </a:p>
        </p:txBody>
      </p:sp>
      <p:sp>
        <p:nvSpPr>
          <p:cNvPr id="20" name="Стрелка вниз 19"/>
          <p:cNvSpPr/>
          <p:nvPr/>
        </p:nvSpPr>
        <p:spPr>
          <a:xfrm rot="2440825">
            <a:off x="6944398" y="2782277"/>
            <a:ext cx="380694" cy="780234"/>
          </a:xfrm>
          <a:prstGeom prst="downArrow">
            <a:avLst>
              <a:gd name="adj1" fmla="val 20714"/>
              <a:gd name="adj2" fmla="val 54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 rot="18882249">
            <a:off x="10136531" y="2752346"/>
            <a:ext cx="398793" cy="819810"/>
          </a:xfrm>
          <a:prstGeom prst="downArrow">
            <a:avLst>
              <a:gd name="adj1" fmla="val 20714"/>
              <a:gd name="adj2" fmla="val 54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 descr="C:\Users\parents\Desktop\Картинки для презентации\5shliZ7ZO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34259" y="4965458"/>
            <a:ext cx="2671680" cy="1781120"/>
          </a:xfrm>
          <a:prstGeom prst="rect">
            <a:avLst/>
          </a:prstGeom>
          <a:noFill/>
        </p:spPr>
      </p:pic>
      <p:pic>
        <p:nvPicPr>
          <p:cNvPr id="23" name="Picture 2" descr="C:\Users\parents\Desktop\Картинки для презентации\0hOBK8QRW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5460" y="4969038"/>
            <a:ext cx="2666310" cy="1777540"/>
          </a:xfrm>
          <a:prstGeom prst="rect">
            <a:avLst/>
          </a:prstGeom>
          <a:noFill/>
        </p:spPr>
      </p:pic>
      <p:pic>
        <p:nvPicPr>
          <p:cNvPr id="24" name="Picture 2" descr="C:\Users\parents\Desktop\Картинки для презентации\441GXiYX8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1134" y="4969038"/>
            <a:ext cx="2666310" cy="1777540"/>
          </a:xfrm>
          <a:prstGeom prst="rect">
            <a:avLst/>
          </a:prstGeom>
          <a:noFill/>
        </p:spPr>
      </p:pic>
      <p:pic>
        <p:nvPicPr>
          <p:cNvPr id="25" name="Picture 4" descr="C:\Users\parents\Desktop\Картинки для презентации\YBbKGgJ5b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505" y="4969038"/>
            <a:ext cx="2680422" cy="1786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7066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70"/>
          <a:stretch/>
        </p:blipFill>
        <p:spPr>
          <a:xfrm>
            <a:off x="4911635" y="33453"/>
            <a:ext cx="5068389" cy="12499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284" y="131809"/>
            <a:ext cx="827294" cy="9862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194854"/>
            <a:ext cx="5227320" cy="403133"/>
          </a:xfrm>
          <a:prstGeom prst="rect">
            <a:avLst/>
          </a:prstGeom>
          <a:solidFill>
            <a:srgbClr val="FA1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" y="682547"/>
            <a:ext cx="8094847" cy="421423"/>
          </a:xfrm>
          <a:prstGeom prst="rect">
            <a:avLst/>
          </a:prstGeom>
          <a:solidFill>
            <a:srgbClr val="00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каких условиях учится курсант – будущий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офицер?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19" y="163290"/>
            <a:ext cx="883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обучения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016" y="1449191"/>
            <a:ext cx="5087259" cy="8164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на бюджетной основе, то есть, абсолютно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8017" y="2476285"/>
            <a:ext cx="5087258" cy="14373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Курсант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полном 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гособеспечении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накормлен, одет, обеспечен жильем, бесплатное медицинское обеспечение).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28016" y="4223967"/>
            <a:ext cx="5087259" cy="20601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обучения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курсант живет 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столице нашей Родины,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знакомится 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культурой и историей своей страны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стабильно выезжая на культурные мероприятия, в музеи и театры.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85297" y="1449191"/>
            <a:ext cx="5112351" cy="13710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 курсе составляет 2500 рублей, а начиная со второго курса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25000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85295" y="3172115"/>
            <a:ext cx="5112351" cy="12741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каникулярных отпуска: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суток и летний 30 суток.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года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специалитет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10390" y="4841507"/>
            <a:ext cx="5087258" cy="14425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истечении обучения курсанту присваивается первое офицерское звание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лейтенант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7066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70"/>
          <a:stretch/>
        </p:blipFill>
        <p:spPr>
          <a:xfrm>
            <a:off x="4911635" y="33453"/>
            <a:ext cx="5068389" cy="12499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284" y="131809"/>
            <a:ext cx="827294" cy="9862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194854"/>
            <a:ext cx="5227320" cy="403133"/>
          </a:xfrm>
          <a:prstGeom prst="rect">
            <a:avLst/>
          </a:prstGeom>
          <a:solidFill>
            <a:srgbClr val="FA1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" y="682547"/>
            <a:ext cx="6381549" cy="421423"/>
          </a:xfrm>
          <a:prstGeom prst="rect">
            <a:avLst/>
          </a:prstGeom>
          <a:solidFill>
            <a:srgbClr val="00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ПОСЛЕ ВЫПУСКА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19" y="163290"/>
            <a:ext cx="883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лейтенанта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10" y="1330815"/>
            <a:ext cx="3981064" cy="26540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9" y="1330816"/>
            <a:ext cx="3981064" cy="265404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246" y="1330814"/>
            <a:ext cx="3881086" cy="265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16356" y="4211643"/>
            <a:ext cx="5175921" cy="6972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трудоустройство.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6356" y="5076313"/>
            <a:ext cx="5175922" cy="15939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Зарплата лейтенанта составляет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50-60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руб. Зарплата зависит от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службы. Например, на Камчатке зарплата лейтенанта составляет 80-100 тысяч рублей.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сроком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растет и карьерный рост.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81548" y="4211643"/>
            <a:ext cx="5175921" cy="13902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Офицер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обеспечивается жильем один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своей будущей семьей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несколько лет он может купить себе по военной ипотеке собственную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квартиру.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81547" y="5819357"/>
            <a:ext cx="5175922" cy="6972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высоких показателях в спорте лейтенант также получает надбавку к заработной плате.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066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:\Users\parents\Desktop\Образцы оружия\orthostatic-tabl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43163"/>
            <a:ext cx="12192000" cy="4414837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70"/>
          <a:stretch/>
        </p:blipFill>
        <p:spPr>
          <a:xfrm>
            <a:off x="4911635" y="33453"/>
            <a:ext cx="5068389" cy="12499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284" y="131809"/>
            <a:ext cx="827294" cy="9862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194854"/>
            <a:ext cx="5227320" cy="403133"/>
          </a:xfrm>
          <a:prstGeom prst="rect">
            <a:avLst/>
          </a:prstGeom>
          <a:solidFill>
            <a:srgbClr val="FA1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2547"/>
            <a:ext cx="5227320" cy="421423"/>
          </a:xfrm>
          <a:prstGeom prst="rect">
            <a:avLst/>
          </a:prstGeom>
          <a:solidFill>
            <a:srgbClr val="00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на Красной площади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19" y="163290"/>
            <a:ext cx="883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Славные традиции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00367" y="6105067"/>
            <a:ext cx="11391266" cy="71205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 выпускники получают свои дипломы об окончании училища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Красной площади.</a:t>
            </a:r>
          </a:p>
        </p:txBody>
      </p:sp>
      <p:pic>
        <p:nvPicPr>
          <p:cNvPr id="5122" name="Picture 2" descr="https://b1.mskagency.ru/c/6458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" y="1224092"/>
            <a:ext cx="7200204" cy="479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tructure.mil.ru/images/upload/2019/24-07-21-sv-1-12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2"/>
          <a:stretch/>
        </p:blipFill>
        <p:spPr bwMode="auto">
          <a:xfrm>
            <a:off x="7882170" y="1224092"/>
            <a:ext cx="3659180" cy="231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petrtolstoy.moscow/wp-content/uploads/2023/05/photo_2023-04-29_12-33-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50" y="3541883"/>
            <a:ext cx="3659181" cy="244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066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:\Users\parents\Desktop\Образцы оружия\orthostatic-tabl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43162"/>
            <a:ext cx="12192000" cy="4414837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70"/>
          <a:stretch/>
        </p:blipFill>
        <p:spPr>
          <a:xfrm>
            <a:off x="4911635" y="33453"/>
            <a:ext cx="5068389" cy="12499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284" y="131809"/>
            <a:ext cx="827294" cy="9862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194854"/>
            <a:ext cx="5227320" cy="403133"/>
          </a:xfrm>
          <a:prstGeom prst="rect">
            <a:avLst/>
          </a:prstGeom>
          <a:solidFill>
            <a:srgbClr val="FA1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2547"/>
            <a:ext cx="6096000" cy="421423"/>
          </a:xfrm>
          <a:prstGeom prst="rect">
            <a:avLst/>
          </a:prstGeom>
          <a:solidFill>
            <a:srgbClr val="007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НАДО ДЛЯ ПОСТУПЛЕНИЯ?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19" y="163290"/>
            <a:ext cx="8839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в МВОКУ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1331656"/>
            <a:ext cx="3901440" cy="25999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4109721"/>
            <a:ext cx="3901440" cy="2520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602824" y="1857983"/>
            <a:ext cx="5638009" cy="37862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 кандидатов включает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Определение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годности по состоянию здоровья;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Определение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профессиональной пригодности кандидатов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психологического тестирования;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вступительные испытания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есть результаты баллов ЕГЭ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русскому языку, профильной математике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обществознанию).</a:t>
            </a:r>
          </a:p>
        </p:txBody>
      </p:sp>
    </p:spTree>
    <p:extLst>
      <p:ext uri="{BB962C8B-B14F-4D97-AF65-F5344CB8AC3E}">
        <p14:creationId xmlns:p14="http://schemas.microsoft.com/office/powerpoint/2010/main" val="33370665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415</Words>
  <Application>Microsoft Office PowerPoint</Application>
  <PresentationFormat>Широкоэкранный</PresentationFormat>
  <Paragraphs>82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КОЛЫБЕЛЬ ВОЕННОЙ ЭЛИТЫ  ВООРУЖЕННЫХ СИЛ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КОЛЫБЕЛЬ ВОЕННОЙ ЭЛИТЫ  ВООРУЖЕННЫХ СИЛ РОССИЙСКОЙ ФЕДЕРАЦИИ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Президент Российской Федерации – глава государства, Верховный Главнокомандующий Вооруженными силами Российской Федерации. Особенности участия военнослужащих в выборах Президента Российской Федерации</dc:title>
  <dc:creator>Alexey</dc:creator>
  <cp:lastModifiedBy>Пользователь</cp:lastModifiedBy>
  <cp:revision>61</cp:revision>
  <cp:lastPrinted>2018-09-26T11:35:29Z</cp:lastPrinted>
  <dcterms:created xsi:type="dcterms:W3CDTF">2018-09-04T19:55:49Z</dcterms:created>
  <dcterms:modified xsi:type="dcterms:W3CDTF">2024-08-31T08:48:55Z</dcterms:modified>
</cp:coreProperties>
</file>